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2"/>
    <p:sldId id="263" r:id="rId3"/>
    <p:sldId id="261" r:id="rId4"/>
    <p:sldId id="262" r:id="rId5"/>
    <p:sldId id="259"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ECECEC"/>
    <a:srgbClr val="F5F5F5"/>
    <a:srgbClr val="F7F7F7"/>
    <a:srgbClr val="E7E7E7"/>
    <a:srgbClr val="F9F9F9"/>
    <a:srgbClr val="FAFAFA"/>
    <a:srgbClr val="FBFBFB"/>
    <a:srgbClr val="FDFDFD"/>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8/12/2018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pic>
        <p:nvPicPr>
          <p:cNvPr id="8" name="Picture 7">
            <a:extLst>
              <a:ext uri="{FF2B5EF4-FFF2-40B4-BE49-F238E27FC236}">
                <a16:creationId xmlns:a16="http://schemas.microsoft.com/office/drawing/2014/main" id="{7EBBD66E-E3F4-467C-B601-783B0C9AB439}"/>
              </a:ext>
            </a:extLst>
          </p:cNvPr>
          <p:cNvPicPr>
            <a:picLocks noChangeAspect="1"/>
          </p:cNvPicPr>
          <p:nvPr userDrawn="1"/>
        </p:nvPicPr>
        <p:blipFill>
          <a:blip r:embed="rId3"/>
          <a:stretch>
            <a:fillRect/>
          </a:stretch>
        </p:blipFill>
        <p:spPr>
          <a:xfrm>
            <a:off x="24440" y="6575726"/>
            <a:ext cx="582331" cy="264696"/>
          </a:xfrm>
          <a:prstGeom prst="rect">
            <a:avLst/>
          </a:prstGeom>
        </p:spPr>
      </p:pic>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12/8/2018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hyperlink" Target="https://terria.io/projects/"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5.png"/><Relationship Id="rId4" Type="http://schemas.openxmlformats.org/officeDocument/2006/relationships/hyperlink" Target="https://www.remix3d.com/details/G009SV5W31Z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2.png"/><Relationship Id="rId5" Type="http://schemas.openxmlformats.org/officeDocument/2006/relationships/hyperlink" Target="https://www.remix3d.com/details/G009SXD19PX3" TargetMode="External"/><Relationship Id="rId10" Type="http://schemas.openxmlformats.org/officeDocument/2006/relationships/image" Target="../media/image11.png"/><Relationship Id="rId4" Type="http://schemas.microsoft.com/office/2017/06/relationships/model3d" Target="../media/model3d2.glb"/><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microsoft.com/office/2017/06/relationships/model3d" Target="../media/model3d3.glb"/><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0" Type="http://schemas.openxmlformats.org/officeDocument/2006/relationships/image" Target="../media/image20.png"/><Relationship Id="rId4" Type="http://schemas.openxmlformats.org/officeDocument/2006/relationships/image" Target="../media/image16.png"/><Relationship Id="rId9" Type="http://schemas.openxmlformats.org/officeDocument/2006/relationships/hyperlink" Target="https://www.remix3d.com/details/G009SWDLQTC9"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8.png"/><Relationship Id="rId12" Type="http://schemas.openxmlformats.org/officeDocument/2006/relationships/hyperlink" Target="http://130.56.242.15/ows/geoglam?service=WMS&amp;version=1.1.1&amp;sld_version=1.1.0&amp;request=DescribeLayer&amp;layers=global:c6:monthly_anom_frac_cover" TargetMode="External"/><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23.png"/><Relationship Id="rId5" Type="http://schemas.openxmlformats.org/officeDocument/2006/relationships/hyperlink" Target="https://www.remix3d.com/details/G009SXD19PX3" TargetMode="External"/><Relationship Id="rId15" Type="http://schemas.openxmlformats.org/officeDocument/2006/relationships/hyperlink" Target="http://130.56.242.15/ows/geoglam?service=WMS&amp;request=GetCapabilities&amp;version=1.3.0&amp;tiled=true" TargetMode="External"/><Relationship Id="rId10" Type="http://schemas.openxmlformats.org/officeDocument/2006/relationships/image" Target="../media/image11.png"/><Relationship Id="rId4" Type="http://schemas.microsoft.com/office/2017/06/relationships/model3d" Target="../media/model3d2.glb"/><Relationship Id="rId9" Type="http://schemas.openxmlformats.org/officeDocument/2006/relationships/image" Target="../media/image10.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1304014" y="182880"/>
            <a:ext cx="6742706" cy="1015663"/>
          </a:xfrm>
          <a:prstGeom prst="rect">
            <a:avLst/>
          </a:prstGeom>
          <a:noFill/>
        </p:spPr>
        <p:txBody>
          <a:bodyPr wrap="square" rtlCol="0">
            <a:spAutoFit/>
          </a:bodyPr>
          <a:lstStyle/>
          <a:p>
            <a:pPr algn="ctr"/>
            <a:r>
              <a:rPr lang="en-US" sz="36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TerriaJS</a:t>
            </a:r>
            <a:r>
              <a:rPr lang="en-US" sz="28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a:t>
            </a: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open-source framework for </a:t>
            </a:r>
          </a:p>
          <a:p>
            <a:pPr algn="ct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web-based geospatial catalogue explorers</a:t>
            </a: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2"/>
              </a:rPr>
              <a:t>[</a:t>
            </a:r>
            <a:r>
              <a:rPr lang="en-US" sz="1050" b="1" baseline="30000">
                <a:latin typeface="Calibri" panose="020F0502020204030204" pitchFamily="34" charset="0"/>
                <a:cs typeface="Calibri" panose="020F0502020204030204" pitchFamily="34" charset="0"/>
                <a:hlinkClick r:id="rId2"/>
              </a:rPr>
              <a:t>Ref</a:t>
            </a:r>
            <a:r>
              <a:rPr lang="en-US" sz="1050" b="1" cap="all" baseline="30000">
                <a:latin typeface="Calibri" panose="020F0502020204030204" pitchFamily="34" charset="0"/>
                <a:cs typeface="Calibri" panose="020F0502020204030204" pitchFamily="34" charset="0"/>
                <a:hlinkClick r:id="rId2"/>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039331" cy="646331"/>
          </a:xfrm>
          <a:prstGeom prst="rect">
            <a:avLst/>
          </a:prstGeom>
          <a:noFill/>
        </p:spPr>
        <p:txBody>
          <a:bodyPr wrap="square" rtlCol="0">
            <a:spAutoFit/>
          </a:bodyPr>
          <a:lstStyle/>
          <a:p>
            <a:r>
              <a:rPr lang="en-US">
                <a:ln w="0"/>
                <a:effectLst>
                  <a:outerShdw blurRad="38100" dist="19050" dir="2700000" algn="tl" rotWithShape="0">
                    <a:schemeClr val="dk1">
                      <a:alpha val="40000"/>
                    </a:schemeClr>
                  </a:outerShdw>
                </a:effectLst>
              </a:rPr>
              <a:t>This demonstrates the use of GSKY from NCI, and is primarily for developers, but is also a user guide. See the Word document for detailed process flow.</a:t>
            </a:r>
            <a:endParaRPr lang="en-AU">
              <a:ln w="0"/>
              <a:effectLst>
                <a:outerShdw blurRad="38100" dist="19050" dir="2700000" algn="tl" rotWithShape="0">
                  <a:schemeClr val="dk1">
                    <a:alpha val="40000"/>
                  </a:schemeClr>
                </a:outerShdw>
              </a:effectLst>
            </a:endParaRPr>
          </a:p>
        </p:txBody>
      </p:sp>
      <mc:AlternateContent xmlns:mc="http://schemas.openxmlformats.org/markup-compatibility/2006" xmlns:am3d="http://schemas.microsoft.com/office/drawing/2017/model3d">
        <mc:Choice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1021064"/>
                  </p:ext>
                </p:extLst>
              </p:nvPr>
            </p:nvGraphicFramePr>
            <p:xfrm>
              <a:off x="8886665" y="182880"/>
              <a:ext cx="3037882" cy="3037881"/>
            </p:xfrm>
            <a:graphic>
              <a:graphicData uri="http://schemas.microsoft.com/office/drawing/2017/model3d">
                <am3d:model3d r:embed="rId3">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4"/>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6"/>
              <a:stretch>
                <a:fillRect/>
              </a:stretch>
            </p:blipFill>
            <p:spPr>
              <a:xfrm>
                <a:off x="8886665" y="182880"/>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742844" y="3184294"/>
            <a:ext cx="5516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t>Will take approximately 5 minutes to watch this animation. </a:t>
            </a:r>
          </a:p>
          <a:p>
            <a:pPr marL="285750" indent="-285750" algn="just">
              <a:buFont typeface="Arial" panose="020B0604020202020204" pitchFamily="34" charset="0"/>
              <a:buChar char="•"/>
            </a:pPr>
            <a:r>
              <a:rPr lang="en-AU" sz="1600"/>
              <a:t>Open the *.pptx for controlled slideshow at your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8" name="Slide Number Placeholder 17">
            <a:extLst>
              <a:ext uri="{FF2B5EF4-FFF2-40B4-BE49-F238E27FC236}">
                <a16:creationId xmlns:a16="http://schemas.microsoft.com/office/drawing/2014/main" id="{8FFCFA1C-8885-4B34-8968-130E30ACB679}"/>
              </a:ext>
            </a:extLst>
          </p:cNvPr>
          <p:cNvSpPr>
            <a:spLocks noGrp="1"/>
          </p:cNvSpPr>
          <p:nvPr>
            <p:ph type="sldNum" sz="quarter" idx="12"/>
          </p:nvPr>
        </p:nvSpPr>
        <p:spPr/>
        <p:txBody>
          <a:bodyPr/>
          <a:lstStyle/>
          <a:p>
            <a:fld id="{6D22F896-40B5-4ADD-8801-0D06FADFA095}" type="slidenum">
              <a:rPr lang="en-US" smtClean="0"/>
              <a:t>1</a:t>
            </a:fld>
            <a:endParaRPr lang="en-US" dirty="0"/>
          </a:p>
        </p:txBody>
      </p:sp>
      <p:sp>
        <p:nvSpPr>
          <p:cNvPr id="2" name="TextBox 1">
            <a:extLst>
              <a:ext uri="{FF2B5EF4-FFF2-40B4-BE49-F238E27FC236}">
                <a16:creationId xmlns:a16="http://schemas.microsoft.com/office/drawing/2014/main" id="{B592AB6E-0A82-487D-A563-48CAE9E92D22}"/>
              </a:ext>
            </a:extLst>
          </p:cNvPr>
          <p:cNvSpPr txBox="1"/>
          <p:nvPr/>
        </p:nvSpPr>
        <p:spPr>
          <a:xfrm>
            <a:off x="738909" y="3858308"/>
            <a:ext cx="9310255" cy="600164"/>
          </a:xfrm>
          <a:prstGeom prst="rect">
            <a:avLst/>
          </a:prstGeom>
          <a:noFill/>
        </p:spPr>
        <p:txBody>
          <a:bodyPr wrap="square" rtlCol="0">
            <a:spAutoFit/>
          </a:bodyPr>
          <a:lstStyle/>
          <a:p>
            <a:r>
              <a:rPr lang="en-US" sz="1100" b="1"/>
              <a:t>DISCLAIMER</a:t>
            </a:r>
          </a:p>
          <a:p>
            <a:r>
              <a:rPr lang="en-US" sz="1100"/>
              <a:t>Though relevant code snippets from both TerriaMap and GSKY(‘ows.go’) are shown to describe the steps, not every step is detailed like that. The codes shown will give pointers to understand the programs. More details are given in the Word document, but it too is not a tutorial to learn these extremely complex programs. </a:t>
            </a:r>
            <a:endParaRPr lang="en-AU" sz="1100"/>
          </a:p>
        </p:txBody>
      </p:sp>
    </p:spTree>
    <p:extLst>
      <p:ext uri="{BB962C8B-B14F-4D97-AF65-F5344CB8AC3E}">
        <p14:creationId xmlns:p14="http://schemas.microsoft.com/office/powerpoint/2010/main" val="17854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1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4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3056AE-CA03-4F7C-9C99-C53551DD0CF5}"/>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2268607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solidFill>
            <a:srgbClr val="FCFCFC"/>
          </a:solid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40290" y="3944254"/>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40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2"/>
            <a:stretch>
              <a:fillRect/>
            </a:stretch>
          </p:blipFill>
          <p:spPr>
            <a:xfrm>
              <a:off x="5757660" y="1186443"/>
              <a:ext cx="3463794" cy="1224000"/>
            </a:xfrm>
            <a:prstGeom prst="rect">
              <a:avLst/>
            </a:prstGeom>
            <a:ln w="3175">
              <a:solidFill>
                <a:schemeClr val="tx1"/>
              </a:solidFill>
            </a:ln>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20E8E784-B231-4D83-9B58-A9B04186D8E4}"/>
              </a:ext>
            </a:extLst>
          </p:cNvPr>
          <p:cNvSpPr/>
          <p:nvPr/>
        </p:nvSpPr>
        <p:spPr>
          <a:xfrm>
            <a:off x="3799770" y="4201816"/>
            <a:ext cx="357808" cy="215062"/>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74916"/>
            <a:ext cx="357808" cy="161579"/>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3"/>
          <a:stretch>
            <a:fillRect/>
          </a:stretch>
        </p:blipFill>
        <p:spPr>
          <a:xfrm>
            <a:off x="2638426" y="1186443"/>
            <a:ext cx="1760962" cy="761628"/>
          </a:xfrm>
          <a:prstGeom prst="rect">
            <a:avLst/>
          </a:prstGeom>
        </p:spPr>
      </p:pic>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nvPr>
            </p:nvGraphicFramePr>
            <p:xfrm>
              <a:off x="-9600" y="39317"/>
              <a:ext cx="2428555" cy="4694909"/>
            </p:xfrm>
            <a:graphic>
              <a:graphicData uri="http://schemas.microsoft.com/office/drawing/2017/model3d">
                <am3d:model3d r:embed="rId4">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5"/>
                  <am3d:raster rName="Office3DRenderer" rVer="16.0.8326">
                    <am3d:blip r:embed="rId6"/>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7"/>
              <a:stretch>
                <a:fillRect/>
              </a:stretch>
            </p:blipFill>
            <p:spPr>
              <a:xfrm>
                <a:off x="-9600" y="39317"/>
                <a:ext cx="2428555" cy="4694909"/>
              </a:xfrm>
              <a:prstGeom prst="rect">
                <a:avLst/>
              </a:prstGeom>
            </p:spPr>
          </p:pic>
        </mc:Fallback>
      </mc:AlternateContent>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8"/>
          <a:stretch>
            <a:fillRect/>
          </a:stretch>
        </p:blipFill>
        <p:spPr>
          <a:xfrm>
            <a:off x="2638426" y="1944842"/>
            <a:ext cx="1681452" cy="466725"/>
          </a:xfrm>
          <a:prstGeom prst="rect">
            <a:avLst/>
          </a:prstGeom>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9"/>
          <a:stretch>
            <a:fillRect/>
          </a:stretch>
        </p:blipFill>
        <p:spPr>
          <a:xfrm>
            <a:off x="4303976" y="1186443"/>
            <a:ext cx="1431300" cy="1225124"/>
          </a:xfrm>
          <a:prstGeom prst="rect">
            <a:avLst/>
          </a:prstGeom>
        </p:spPr>
      </p:pic>
      <p:sp>
        <p:nvSpPr>
          <p:cNvPr id="16" name="Rectangle 15">
            <a:extLst>
              <a:ext uri="{FF2B5EF4-FFF2-40B4-BE49-F238E27FC236}">
                <a16:creationId xmlns:a16="http://schemas.microsoft.com/office/drawing/2014/main" id="{1C15E24D-5909-4048-A488-37CE2F55C1EB}"/>
              </a:ext>
            </a:extLst>
          </p:cNvPr>
          <p:cNvSpPr/>
          <p:nvPr/>
        </p:nvSpPr>
        <p:spPr>
          <a:xfrm>
            <a:off x="11449709" y="733872"/>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744020" y="1576120"/>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EFD22E3-9D3D-4159-8A08-9EB9C3CF0B37}"/>
              </a:ext>
            </a:extLst>
          </p:cNvPr>
          <p:cNvGrpSpPr/>
          <p:nvPr/>
        </p:nvGrpSpPr>
        <p:grpSpPr>
          <a:xfrm>
            <a:off x="2514551" y="2473107"/>
            <a:ext cx="1823989" cy="550393"/>
            <a:chOff x="2514551" y="2473107"/>
            <a:chExt cx="1823989" cy="466725"/>
          </a:xfrm>
        </p:grpSpPr>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10"/>
            <a:stretch>
              <a:fillRect/>
            </a:stretch>
          </p:blipFill>
          <p:spPr>
            <a:xfrm>
              <a:off x="2514551" y="2473107"/>
              <a:ext cx="1805327" cy="466725"/>
            </a:xfrm>
            <a:prstGeom prst="rect">
              <a:avLst/>
            </a:prstGeom>
          </p:spPr>
        </p:pic>
        <p:sp>
          <p:nvSpPr>
            <p:cNvPr id="19" name="Oval 18">
              <a:extLst>
                <a:ext uri="{FF2B5EF4-FFF2-40B4-BE49-F238E27FC236}">
                  <a16:creationId xmlns:a16="http://schemas.microsoft.com/office/drawing/2014/main" id="{3D44533E-160E-4498-9D4D-503041DAB033}"/>
                </a:ext>
              </a:extLst>
            </p:cNvPr>
            <p:cNvSpPr/>
            <p:nvPr/>
          </p:nvSpPr>
          <p:spPr>
            <a:xfrm>
              <a:off x="3396345" y="2501100"/>
              <a:ext cx="942195" cy="372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Oval 39">
            <a:extLst>
              <a:ext uri="{FF2B5EF4-FFF2-40B4-BE49-F238E27FC236}">
                <a16:creationId xmlns:a16="http://schemas.microsoft.com/office/drawing/2014/main" id="{6A9DB163-A140-4543-A79F-C9C432C6C86F}"/>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11"/>
          <a:stretch>
            <a:fillRect/>
          </a:stretch>
        </p:blipFill>
        <p:spPr>
          <a:xfrm>
            <a:off x="2623176" y="3433769"/>
            <a:ext cx="2333190" cy="1875412"/>
          </a:xfrm>
          <a:prstGeom prst="rect">
            <a:avLst/>
          </a:prstGeom>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12"/>
          <a:stretch>
            <a:fillRect/>
          </a:stretch>
        </p:blipFill>
        <p:spPr>
          <a:xfrm>
            <a:off x="9316777" y="2117689"/>
            <a:ext cx="2428555" cy="888837"/>
          </a:xfrm>
          <a:prstGeom prst="rect">
            <a:avLst/>
          </a:prstGeom>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4"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75354"/>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Tree>
    <p:extLst>
      <p:ext uri="{BB962C8B-B14F-4D97-AF65-F5344CB8AC3E}">
        <p14:creationId xmlns:p14="http://schemas.microsoft.com/office/powerpoint/2010/main" val="200969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4.16667E-6 7.40741E-7 L -4.16667E-6 0.05694 " pathEditMode="relative" rAng="0" ptsTypes="AA">
                                      <p:cBhvr>
                                        <p:cTn id="24" dur="2000" fill="hold"/>
                                        <p:tgtEl>
                                          <p:spTgt spid="21"/>
                                        </p:tgtEl>
                                        <p:attrNameLst>
                                          <p:attrName>ppt_x</p:attrName>
                                          <p:attrName>ppt_y</p:attrName>
                                        </p:attrNameLst>
                                      </p:cBhvr>
                                      <p:rCtr x="0" y="2847"/>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4.16667E-6 2.22222E-6 L -4.16667E-6 0.13981 " pathEditMode="relative" rAng="0" ptsTypes="AA">
                                      <p:cBhvr>
                                        <p:cTn id="33" dur="2000" fill="hold"/>
                                        <p:tgtEl>
                                          <p:spTgt spid="25"/>
                                        </p:tgtEl>
                                        <p:attrNameLst>
                                          <p:attrName>ppt_x</p:attrName>
                                          <p:attrName>ppt_y</p:attrName>
                                        </p:attrNameLst>
                                      </p:cBhvr>
                                      <p:rCtr x="0" y="6991"/>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57" presetClass="path" presetSubtype="0" accel="50000" decel="50000" fill="hold" grpId="0" nodeType="clickEffect">
                                  <p:stCondLst>
                                    <p:cond delay="0"/>
                                  </p:stCondLst>
                                  <p:childTnLst>
                                    <p:animMotion origin="layout" path="M -2.91667E-6 -4.07407E-6 L -2.91667E-6 -0.1743 C -2.91667E-6 -0.25254 0.01537 -0.34861 0.02787 -0.34861 L 0.05586 -0.34861 " pathEditMode="relative" rAng="0" ptsTypes="AAAA">
                                      <p:cBhvr>
                                        <p:cTn id="47" dur="2000" fill="hold"/>
                                        <p:tgtEl>
                                          <p:spTgt spid="60"/>
                                        </p:tgtEl>
                                        <p:attrNameLst>
                                          <p:attrName>ppt_x</p:attrName>
                                          <p:attrName>ppt_y</p:attrName>
                                        </p:attrNameLst>
                                      </p:cBhvr>
                                      <p:rCtr x="2786" y="-17431"/>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2.29167E-6 7.40741E-7 L 2.29167E-6 0.05185 " pathEditMode="relative" rAng="0" ptsTypes="AA">
                                      <p:cBhvr>
                                        <p:cTn id="56" dur="2000" fill="hold"/>
                                        <p:tgtEl>
                                          <p:spTgt spid="61"/>
                                        </p:tgtEl>
                                        <p:attrNameLst>
                                          <p:attrName>ppt_x</p:attrName>
                                          <p:attrName>ppt_y</p:attrName>
                                        </p:attrNameLst>
                                      </p:cBhvr>
                                      <p:rCtr x="0" y="2593"/>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1"/>
                                        </p:tgtEl>
                                        <p:attrNameLst>
                                          <p:attrName>style.visibility</p:attrName>
                                        </p:attrNameLst>
                                      </p:cBhvr>
                                      <p:to>
                                        <p:strVal val="visible"/>
                                      </p:to>
                                    </p:set>
                                    <p:animEffect transition="in" filter="fade">
                                      <p:cBhvr>
                                        <p:cTn id="61" dur="500"/>
                                        <p:tgtEl>
                                          <p:spTgt spid="11"/>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grpId="0" nodeType="clickEffect">
                                  <p:stCondLst>
                                    <p:cond delay="0"/>
                                  </p:stCondLst>
                                  <p:childTnLst>
                                    <p:animMotion origin="layout" path="M 8.33333E-7 2.96296E-6 L 8.33333E-7 0.1081 " pathEditMode="relative" rAng="0" ptsTypes="AA">
                                      <p:cBhvr>
                                        <p:cTn id="65" dur="2000" fill="hold"/>
                                        <p:tgtEl>
                                          <p:spTgt spid="64"/>
                                        </p:tgtEl>
                                        <p:attrNameLst>
                                          <p:attrName>ppt_x</p:attrName>
                                          <p:attrName>ppt_y</p:attrName>
                                        </p:attrNameLst>
                                      </p:cBhvr>
                                      <p:rCtr x="0" y="5394"/>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500"/>
                                        <p:tgtEl>
                                          <p:spTgt spid="58"/>
                                        </p:tgtEl>
                                      </p:cBhvr>
                                    </p:animEffect>
                                  </p:childTnLst>
                                </p:cTn>
                              </p:par>
                            </p:childTnLst>
                          </p:cTn>
                        </p:par>
                      </p:childTnLst>
                    </p:cTn>
                  </p:par>
                  <p:par>
                    <p:cTn id="71" fill="hold">
                      <p:stCondLst>
                        <p:cond delay="indefinite"/>
                      </p:stCondLst>
                      <p:childTnLst>
                        <p:par>
                          <p:cTn id="72" fill="hold">
                            <p:stCondLst>
                              <p:cond delay="0"/>
                            </p:stCondLst>
                            <p:childTnLst>
                              <p:par>
                                <p:cTn id="73"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74" dur="2000" fill="hold"/>
                                        <p:tgtEl>
                                          <p:spTgt spid="74"/>
                                        </p:tgtEl>
                                        <p:attrNameLst>
                                          <p:attrName>ppt_x</p:attrName>
                                          <p:attrName>ppt_y</p:attrName>
                                        </p:attrNameLst>
                                      </p:cBhvr>
                                      <p:rCtr x="5156" y="-13403"/>
                                    </p:animMotion>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childTnLst>
                          </p:cTn>
                        </p:par>
                      </p:childTnLst>
                    </p:cTn>
                  </p:par>
                  <p:par>
                    <p:cTn id="80" fill="hold">
                      <p:stCondLst>
                        <p:cond delay="indefinite"/>
                      </p:stCondLst>
                      <p:childTnLst>
                        <p:par>
                          <p:cTn id="81" fill="hold">
                            <p:stCondLst>
                              <p:cond delay="0"/>
                            </p:stCondLst>
                            <p:childTnLst>
                              <p:par>
                                <p:cTn id="82"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83" dur="2000" fill="hold"/>
                                        <p:tgtEl>
                                          <p:spTgt spid="72"/>
                                        </p:tgtEl>
                                        <p:attrNameLst>
                                          <p:attrName>ppt_x</p:attrName>
                                          <p:attrName>ppt_y</p:attrName>
                                        </p:attrNameLst>
                                      </p:cBhvr>
                                      <p:rCtr x="-2812" y="-6250"/>
                                    </p:animMotion>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500"/>
                                        <p:tgtEl>
                                          <p:spTgt spid="52"/>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38" grpId="0" animBg="1"/>
      <p:bldP spid="72" grpId="0" animBg="1"/>
      <p:bldP spid="60" grpId="0" animBg="1"/>
      <p:bldP spid="36" grpId="0" animBg="1"/>
      <p:bldP spid="64" grpId="0" animBg="1"/>
      <p:bldP spid="61" grpId="0" animBg="1"/>
      <p:bldP spid="25" grpId="0" animBg="1"/>
      <p:bldP spid="14" grpId="0" animBg="1"/>
      <p:bldP spid="21" grpId="0" animBg="1"/>
      <p:bldP spid="34" grpId="0" animBg="1"/>
      <p:bldP spid="2" grpId="0" animBg="1"/>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9B5B176C-0E05-4B62-A2A7-301719661DBC}"/>
              </a:ext>
            </a:extLst>
          </p:cNvPr>
          <p:cNvSpPr/>
          <p:nvPr/>
        </p:nvSpPr>
        <p:spPr>
          <a:xfrm rot="5400000">
            <a:off x="3962115" y="311232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056839"/>
            <a:ext cx="357808" cy="2862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744941"/>
            <a:ext cx="4662000" cy="692497"/>
          </a:xfrm>
          <a:prstGeom prst="rect">
            <a:avLst/>
          </a:prstGeom>
          <a:solidFill>
            <a:srgbClr val="F7F7F7"/>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41092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356643"/>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TextBox 101">
            <a:extLst>
              <a:ext uri="{FF2B5EF4-FFF2-40B4-BE49-F238E27FC236}">
                <a16:creationId xmlns:a16="http://schemas.microsoft.com/office/drawing/2014/main" id="{A4254CA6-E417-4C5B-9837-AFDA93F3227C}"/>
              </a:ext>
            </a:extLst>
          </p:cNvPr>
          <p:cNvSpPr txBox="1"/>
          <p:nvPr/>
        </p:nvSpPr>
        <p:spPr>
          <a:xfrm>
            <a:off x="2407934" y="782556"/>
            <a:ext cx="4662000" cy="1569660"/>
          </a:xfrm>
          <a:prstGeom prst="rect">
            <a:avLst/>
          </a:prstGeom>
          <a:solidFill>
            <a:srgbClr val="FCFCFC"/>
          </a:solidFill>
        </p:spPr>
        <p:txBody>
          <a:bodyPr wrap="square" rtlCol="0">
            <a:spAutoFit/>
          </a:bodyPr>
          <a:lstStyle/>
          <a:p>
            <a:pPr algn="just"/>
            <a:r>
              <a:rPr lang="en-US" sz="1600"/>
              <a:t>TerriaJS is a Node.JS implementation of a webserver that can connect to various data sources that comply with WMS formats. It can send requests to GSKY and display the returned results. This slide will show an overview of the process flow. Code snippets from both TerriaJS and GSKY are shown. </a:t>
            </a:r>
            <a:endParaRPr lang="en-AU" sz="1600"/>
          </a:p>
        </p:txBody>
      </p:sp>
      <p:sp>
        <p:nvSpPr>
          <p:cNvPr id="45" name="Oval 44">
            <a:extLst>
              <a:ext uri="{FF2B5EF4-FFF2-40B4-BE49-F238E27FC236}">
                <a16:creationId xmlns:a16="http://schemas.microsoft.com/office/drawing/2014/main" id="{0A0A1E68-FC6F-4B13-94C0-3D73E5056700}"/>
              </a:ext>
            </a:extLst>
          </p:cNvPr>
          <p:cNvSpPr/>
          <p:nvPr/>
        </p:nvSpPr>
        <p:spPr>
          <a:xfrm>
            <a:off x="6200780" y="397997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3893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3893889"/>
            <a:ext cx="357808" cy="2862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373450"/>
            <a:ext cx="934095" cy="215062"/>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362874"/>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362874"/>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362874"/>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362874"/>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2168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3692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7907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49431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782984"/>
            <a:ext cx="222170" cy="742455"/>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398629"/>
            <a:ext cx="867744"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393992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59966" y="3859779"/>
            <a:ext cx="357808" cy="260225"/>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53907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0609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52517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49225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98503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92092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ACF3787A-2E44-43D9-B711-9540403DB6F5}"/>
              </a:ext>
            </a:extLst>
          </p:cNvPr>
          <p:cNvSpPr/>
          <p:nvPr/>
        </p:nvSpPr>
        <p:spPr>
          <a:xfrm>
            <a:off x="3913175" y="35635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ectangle 90">
            <a:extLst>
              <a:ext uri="{FF2B5EF4-FFF2-40B4-BE49-F238E27FC236}">
                <a16:creationId xmlns:a16="http://schemas.microsoft.com/office/drawing/2014/main" id="{1D4C8D82-641A-4C10-AF3F-5A473E1DB41B}"/>
              </a:ext>
            </a:extLst>
          </p:cNvPr>
          <p:cNvSpPr/>
          <p:nvPr/>
        </p:nvSpPr>
        <p:spPr>
          <a:xfrm>
            <a:off x="3841668" y="3519156"/>
            <a:ext cx="357808" cy="236568"/>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19172" y="3498889"/>
            <a:ext cx="357808" cy="260225"/>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36854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309347"/>
            <a:ext cx="357808" cy="2862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16" name="Rectangle 15">
            <a:extLst>
              <a:ext uri="{FF2B5EF4-FFF2-40B4-BE49-F238E27FC236}">
                <a16:creationId xmlns:a16="http://schemas.microsoft.com/office/drawing/2014/main" id="{1C15E24D-5909-4048-A488-37CE2F55C1EB}"/>
              </a:ext>
            </a:extLst>
          </p:cNvPr>
          <p:cNvSpPr/>
          <p:nvPr/>
        </p:nvSpPr>
        <p:spPr>
          <a:xfrm>
            <a:off x="10650987" y="293817"/>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263501"/>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287555" y="5904796"/>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just"/>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6A9DB163-A140-4543-A79F-C9C432C6C86F}"/>
              </a:ext>
            </a:extLst>
          </p:cNvPr>
          <p:cNvSpPr/>
          <p:nvPr/>
        </p:nvSpPr>
        <p:spPr>
          <a:xfrm>
            <a:off x="11290041" y="22374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78529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467055"/>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2"/>
          <a:stretch>
            <a:fillRect/>
          </a:stretch>
        </p:blipFill>
        <p:spPr>
          <a:xfrm>
            <a:off x="7309006" y="191798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1917983"/>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3"/>
          <a:stretch>
            <a:fillRect/>
          </a:stretch>
        </p:blipFill>
        <p:spPr>
          <a:xfrm>
            <a:off x="6154672" y="5244090"/>
            <a:ext cx="910578" cy="1059724"/>
          </a:xfrm>
          <a:prstGeom prst="rect">
            <a:avLst/>
          </a:prstGeom>
        </p:spPr>
      </p:pic>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4"/>
          <a:stretch>
            <a:fillRect/>
          </a:stretch>
        </p:blipFill>
        <p:spPr>
          <a:xfrm>
            <a:off x="5145009" y="4291925"/>
            <a:ext cx="1024400" cy="922352"/>
          </a:xfrm>
          <a:prstGeom prst="rect">
            <a:avLst/>
          </a:prstGeom>
        </p:spPr>
      </p:pic>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5"/>
          <a:stretch>
            <a:fillRect/>
          </a:stretch>
        </p:blipFill>
        <p:spPr>
          <a:xfrm>
            <a:off x="6150747" y="4292443"/>
            <a:ext cx="911589" cy="946800"/>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142801" y="5214277"/>
            <a:ext cx="1026608" cy="1089537"/>
            <a:chOff x="5142801" y="5214277"/>
            <a:chExt cx="1026608" cy="1089537"/>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6"/>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36111"/>
              <a:ext cx="1024400"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7"/>
          <a:stretch>
            <a:fillRect/>
          </a:stretch>
        </p:blipFill>
        <p:spPr>
          <a:xfrm>
            <a:off x="2407935" y="4300191"/>
            <a:ext cx="2708477" cy="2003623"/>
          </a:xfrm>
          <a:prstGeom prst="rect">
            <a:avLst/>
          </a:prstGeom>
          <a:ln>
            <a:solidFill>
              <a:schemeClr val="tx1"/>
            </a:solidFill>
          </a:ln>
        </p:spPr>
      </p:pic>
      <p:sp>
        <p:nvSpPr>
          <p:cNvPr id="94" name="Rectangle 93">
            <a:extLst>
              <a:ext uri="{FF2B5EF4-FFF2-40B4-BE49-F238E27FC236}">
                <a16:creationId xmlns:a16="http://schemas.microsoft.com/office/drawing/2014/main" id="{EFA282AE-A401-4A8C-AD95-B7D5EB5C7722}"/>
              </a:ext>
            </a:extLst>
          </p:cNvPr>
          <p:cNvSpPr/>
          <p:nvPr/>
        </p:nvSpPr>
        <p:spPr>
          <a:xfrm>
            <a:off x="11449709" y="48194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D29C8D59-0D19-421F-81AA-F103E048EC43}"/>
              </a:ext>
            </a:extLst>
          </p:cNvPr>
          <p:cNvSpPr/>
          <p:nvPr/>
        </p:nvSpPr>
        <p:spPr>
          <a:xfrm>
            <a:off x="7309006" y="4209825"/>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03971"/>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mc:Choice xmlns:am3d="http://schemas.microsoft.com/office/drawing/2017/model3d"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8">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9"/>
                  <am3d:raster rName="Office3DRenderer" rVer="16.0.8326">
                    <am3d:blip r:embed="rId10"/>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0"/>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1"/>
          <a:stretch>
            <a:fillRect/>
          </a:stretch>
        </p:blipFill>
        <p:spPr>
          <a:xfrm>
            <a:off x="2407934" y="782556"/>
            <a:ext cx="466200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3893079" y="3151534"/>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466816"/>
            <a:ext cx="4662000" cy="307777"/>
          </a:xfrm>
          <a:prstGeom prst="rect">
            <a:avLst/>
          </a:prstGeom>
          <a:solidFill>
            <a:srgbClr val="F2F2F2"/>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Tree>
    <p:extLst>
      <p:ext uri="{BB962C8B-B14F-4D97-AF65-F5344CB8AC3E}">
        <p14:creationId xmlns:p14="http://schemas.microsoft.com/office/powerpoint/2010/main" val="188563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5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4.81481E-6 L 1.04167E-6 0.11413 " pathEditMode="relative" rAng="0" ptsTypes="AA">
                                      <p:cBhvr>
                                        <p:cTn id="19" dur="2000" fill="hold"/>
                                        <p:tgtEl>
                                          <p:spTgt spid="21"/>
                                        </p:tgtEl>
                                        <p:attrNameLst>
                                          <p:attrName>ppt_x</p:attrName>
                                          <p:attrName>ppt_y</p:attrName>
                                        </p:attrNameLst>
                                      </p:cBhvr>
                                      <p:rCtr x="0" y="569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0903 L 1.04167E-6 0.06759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1.11111E-6 L -2.70833E-6 0.05857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2.22222E-6 L -0.02487 0.05857 " pathEditMode="relative" rAng="0" ptsTypes="AA">
                                      <p:cBhvr>
                                        <p:cTn id="51" dur="2000" fill="hold"/>
                                        <p:tgtEl>
                                          <p:spTgt spid="72"/>
                                        </p:tgtEl>
                                        <p:attrNameLst>
                                          <p:attrName>ppt_x</p:attrName>
                                          <p:attrName>ppt_y</p:attrName>
                                        </p:attrNameLst>
                                      </p:cBhvr>
                                      <p:rCtr x="0" y="2917"/>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1 L 0.21536 -0.49467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3.7037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1.11111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7.40741E-7 L -2.91667E-6 0.11412 " pathEditMode="relative" rAng="0" ptsTypes="AA">
                                      <p:cBhvr>
                                        <p:cTn id="87" dur="2000" fill="hold"/>
                                        <p:tgtEl>
                                          <p:spTgt spid="76"/>
                                        </p:tgtEl>
                                        <p:attrNameLst>
                                          <p:attrName>ppt_x</p:attrName>
                                          <p:attrName>ppt_y</p:attrName>
                                        </p:attrNameLst>
                                      </p:cBhvr>
                                      <p:rCtr x="0" y="56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0" nodeType="clickEffect">
                                  <p:stCondLst>
                                    <p:cond delay="0"/>
                                  </p:stCondLst>
                                  <p:childTnLst>
                                    <p:animMotion origin="layout" path="M 3.125E-6 -0.00416 L 3.125E-6 0.1507 " pathEditMode="relative" rAng="0" ptsTypes="AA">
                                      <p:cBhvr>
                                        <p:cTn id="105" dur="2000" fill="hold"/>
                                        <p:tgtEl>
                                          <p:spTgt spid="78"/>
                                        </p:tgtEl>
                                        <p:attrNameLst>
                                          <p:attrName>ppt_x</p:attrName>
                                          <p:attrName>ppt_y</p:attrName>
                                        </p:attrNameLst>
                                      </p:cBhvr>
                                      <p:rCtr x="0" y="7731"/>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3.54167E-6 1.48148E-6 L -0.15925 1.48148E-6 " pathEditMode="relative" rAng="0" ptsTypes="AA">
                                      <p:cBhvr>
                                        <p:cTn id="114" dur="2000" fill="hold"/>
                                        <p:tgtEl>
                                          <p:spTgt spid="79"/>
                                        </p:tgtEl>
                                        <p:attrNameLst>
                                          <p:attrName>ppt_x</p:attrName>
                                          <p:attrName>ppt_y</p:attrName>
                                        </p:attrNameLst>
                                      </p:cBhvr>
                                      <p:rCtr x="-79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path" presetSubtype="0" accel="50000" decel="50000" fill="hold" grpId="0" nodeType="clickEffect">
                                  <p:stCondLst>
                                    <p:cond delay="0"/>
                                  </p:stCondLst>
                                  <p:childTnLst>
                                    <p:animMotion origin="layout" path="M 3.95833E-6 -0.02639 L 3.95833E-6 0.12986 " pathEditMode="relative" rAng="0" ptsTypes="AA">
                                      <p:cBhvr>
                                        <p:cTn id="123" dur="2000" fill="hold"/>
                                        <p:tgtEl>
                                          <p:spTgt spid="83"/>
                                        </p:tgtEl>
                                        <p:attrNameLst>
                                          <p:attrName>ppt_x</p:attrName>
                                          <p:attrName>ppt_y</p:attrName>
                                        </p:attrNameLst>
                                      </p:cBhvr>
                                      <p:rCtr x="0" y="7801"/>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fade">
                                      <p:cBhvr>
                                        <p:cTn id="128" dur="50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grpId="0" nodeType="clickEffect">
                                  <p:stCondLst>
                                    <p:cond delay="0"/>
                                  </p:stCondLst>
                                  <p:childTnLst>
                                    <p:animMotion origin="layout" path="M 3.125E-6 -0.00416 L 3.125E-6 0.1507 " pathEditMode="relative" rAng="0" ptsTypes="AA">
                                      <p:cBhvr>
                                        <p:cTn id="132" dur="2000" fill="hold"/>
                                        <p:tgtEl>
                                          <p:spTgt spid="88"/>
                                        </p:tgtEl>
                                        <p:attrNameLst>
                                          <p:attrName>ppt_x</p:attrName>
                                          <p:attrName>ppt_y</p:attrName>
                                        </p:attrNameLst>
                                      </p:cBhvr>
                                      <p:rCtr x="0" y="7731"/>
                                    </p:animMotion>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decel="50000" fill="hold" grpId="0" nodeType="clickEffect">
                                  <p:stCondLst>
                                    <p:cond delay="0"/>
                                  </p:stCondLst>
                                  <p:childTnLst>
                                    <p:animMotion origin="layout" path="M 3.54167E-6 3.7037E-6 L -0.06315 3.7037E-6 " pathEditMode="relative" rAng="0" ptsTypes="AA">
                                      <p:cBhvr>
                                        <p:cTn id="136" dur="2000" fill="hold"/>
                                        <p:tgtEl>
                                          <p:spTgt spid="41"/>
                                        </p:tgtEl>
                                        <p:attrNameLst>
                                          <p:attrName>ppt_x</p:attrName>
                                          <p:attrName>ppt_y</p:attrName>
                                        </p:attrNameLst>
                                      </p:cBhvr>
                                      <p:rCtr x="-3164"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8.33333E-7 -0.02639 L 8.33333E-7 0.12986 " pathEditMode="relative" rAng="0" ptsTypes="AA">
                                      <p:cBhvr>
                                        <p:cTn id="145" dur="2000" fill="hold"/>
                                        <p:tgtEl>
                                          <p:spTgt spid="84"/>
                                        </p:tgtEl>
                                        <p:attrNameLst>
                                          <p:attrName>ppt_x</p:attrName>
                                          <p:attrName>ppt_y</p:attrName>
                                        </p:attrNameLst>
                                      </p:cBhvr>
                                      <p:rCtr x="0" y="7801"/>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0" nodeType="clickEffect">
                                  <p:stCondLst>
                                    <p:cond delay="0"/>
                                  </p:stCondLst>
                                  <p:childTnLst>
                                    <p:animMotion origin="layout" path="M 3.125E-6 -0.00416 L 3.125E-6 0.1507 " pathEditMode="relative" rAng="0" ptsTypes="AA">
                                      <p:cBhvr>
                                        <p:cTn id="154" dur="2000" fill="hold"/>
                                        <p:tgtEl>
                                          <p:spTgt spid="89"/>
                                        </p:tgtEl>
                                        <p:attrNameLst>
                                          <p:attrName>ppt_x</p:attrName>
                                          <p:attrName>ppt_y</p:attrName>
                                        </p:attrNameLst>
                                      </p:cBhvr>
                                      <p:rCtr x="0" y="7731"/>
                                    </p:animMotion>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3.54167E-6 -3.33333E-6 L -0.15925 -3.33333E-6 " pathEditMode="relative" rAng="0" ptsTypes="AA">
                                      <p:cBhvr>
                                        <p:cTn id="158" dur="2000" fill="hold"/>
                                        <p:tgtEl>
                                          <p:spTgt spid="80"/>
                                        </p:tgtEl>
                                        <p:attrNameLst>
                                          <p:attrName>ppt_x</p:attrName>
                                          <p:attrName>ppt_y</p:attrName>
                                        </p:attrNameLst>
                                      </p:cBhvr>
                                      <p:rCtr x="-7969" y="0"/>
                                    </p:animMotion>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path" presetSubtype="0" accel="50000" decel="50000" fill="hold" grpId="0" nodeType="clickEffect">
                                  <p:stCondLst>
                                    <p:cond delay="0"/>
                                  </p:stCondLst>
                                  <p:childTnLst>
                                    <p:animMotion origin="layout" path="M -2.5E-6 -0.02639 L -2.5E-6 0.12986 " pathEditMode="relative" rAng="0" ptsTypes="AA">
                                      <p:cBhvr>
                                        <p:cTn id="167" dur="2000" fill="hold"/>
                                        <p:tgtEl>
                                          <p:spTgt spid="85"/>
                                        </p:tgtEl>
                                        <p:attrNameLst>
                                          <p:attrName>ppt_x</p:attrName>
                                          <p:attrName>ppt_y</p:attrName>
                                        </p:attrNameLst>
                                      </p:cBhvr>
                                      <p:rCtr x="0" y="7801"/>
                                    </p:animMotion>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7"/>
                                        </p:tgtEl>
                                        <p:attrNameLst>
                                          <p:attrName>style.visibility</p:attrName>
                                        </p:attrNameLst>
                                      </p:cBhvr>
                                      <p:to>
                                        <p:strVal val="visible"/>
                                      </p:to>
                                    </p:set>
                                    <p:animEffect transition="in" filter="fade">
                                      <p:cBhvr>
                                        <p:cTn id="172" dur="500"/>
                                        <p:tgtEl>
                                          <p:spTgt spid="87"/>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path" presetSubtype="0" accel="50000" decel="50000" fill="hold" grpId="0" nodeType="clickEffect">
                                  <p:stCondLst>
                                    <p:cond delay="0"/>
                                  </p:stCondLst>
                                  <p:childTnLst>
                                    <p:animMotion origin="layout" path="M 3.125E-6 -0.00416 L 3.125E-6 0.1507 " pathEditMode="relative" rAng="0" ptsTypes="AA">
                                      <p:cBhvr>
                                        <p:cTn id="176" dur="2000" fill="hold"/>
                                        <p:tgtEl>
                                          <p:spTgt spid="90"/>
                                        </p:tgtEl>
                                        <p:attrNameLst>
                                          <p:attrName>ppt_x</p:attrName>
                                          <p:attrName>ppt_y</p:attrName>
                                        </p:attrNameLst>
                                      </p:cBhvr>
                                      <p:rCtr x="0" y="7731"/>
                                    </p:animMotion>
                                  </p:childTnLst>
                                </p:cTn>
                              </p:par>
                            </p:childTnLst>
                          </p:cTn>
                        </p:par>
                      </p:childTnLst>
                    </p:cTn>
                  </p:par>
                  <p:par>
                    <p:cTn id="177" fill="hold">
                      <p:stCondLst>
                        <p:cond delay="indefinite"/>
                      </p:stCondLst>
                      <p:childTnLst>
                        <p:par>
                          <p:cTn id="178" fill="hold">
                            <p:stCondLst>
                              <p:cond delay="0"/>
                            </p:stCondLst>
                            <p:childTnLst>
                              <p:par>
                                <p:cTn id="179" presetID="35" presetClass="path" presetSubtype="0" accel="50000" decel="50000" fill="hold" grpId="0" nodeType="clickEffect">
                                  <p:stCondLst>
                                    <p:cond delay="0"/>
                                  </p:stCondLst>
                                  <p:childTnLst>
                                    <p:animMotion origin="layout" path="M 3.54167E-6 4.44444E-6 L -0.06315 4.44444E-6 " pathEditMode="relative" rAng="0" ptsTypes="AA">
                                      <p:cBhvr>
                                        <p:cTn id="180" dur="2000" fill="hold"/>
                                        <p:tgtEl>
                                          <p:spTgt spid="81"/>
                                        </p:tgtEl>
                                        <p:attrNameLst>
                                          <p:attrName>ppt_x</p:attrName>
                                          <p:attrName>ppt_y</p:attrName>
                                        </p:attrNameLst>
                                      </p:cBhvr>
                                      <p:rCtr x="-3164" y="0"/>
                                    </p:animMotion>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64"/>
                                        </p:tgtEl>
                                        <p:attrNameLst>
                                          <p:attrName>style.visibility</p:attrName>
                                        </p:attrNameLst>
                                      </p:cBhvr>
                                      <p:to>
                                        <p:strVal val="visible"/>
                                      </p:to>
                                    </p:set>
                                    <p:animEffect transition="in" filter="fade">
                                      <p:cBhvr>
                                        <p:cTn id="185" dur="500"/>
                                        <p:tgtEl>
                                          <p:spTgt spid="64"/>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34"/>
                                        </p:tgtEl>
                                        <p:attrNameLst>
                                          <p:attrName>style.visibility</p:attrName>
                                        </p:attrNameLst>
                                      </p:cBhvr>
                                      <p:to>
                                        <p:strVal val="visible"/>
                                      </p:to>
                                    </p:set>
                                    <p:animEffect transition="in" filter="fade">
                                      <p:cBhvr>
                                        <p:cTn id="19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53"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0" grpId="0" animBg="1"/>
      <p:bldP spid="73" grpId="0" animBg="1"/>
      <p:bldP spid="14" grpId="0" animBg="1"/>
      <p:bldP spid="34" grpId="0" animBg="1"/>
      <p:bldP spid="59" grpId="0" animBg="1"/>
      <p:bldP spid="60" grpId="0" animBg="1"/>
      <p:bldP spid="61" grpId="0" animBg="1"/>
      <p:bldP spid="63" grpId="0" animBg="1"/>
      <p:bldP spid="48" grpId="0" animBg="1"/>
      <p:bldP spid="104" grpId="0" animBg="1"/>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rrow: Right 45">
            <a:extLst>
              <a:ext uri="{FF2B5EF4-FFF2-40B4-BE49-F238E27FC236}">
                <a16:creationId xmlns:a16="http://schemas.microsoft.com/office/drawing/2014/main" id="{195C2077-5206-4351-A2E0-0373BFA633F6}"/>
              </a:ext>
            </a:extLst>
          </p:cNvPr>
          <p:cNvSpPr/>
          <p:nvPr/>
        </p:nvSpPr>
        <p:spPr>
          <a:xfrm rot="5400000">
            <a:off x="8132090" y="3198929"/>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8084382" y="3112939"/>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no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6088808"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978828" y="3944254"/>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9C5743AD-4076-47B0-87B8-9951B539638C}"/>
              </a:ext>
            </a:extLst>
          </p:cNvPr>
          <p:cNvPicPr>
            <a:picLocks noChangeAspect="1"/>
          </p:cNvPicPr>
          <p:nvPr/>
        </p:nvPicPr>
        <p:blipFill>
          <a:blip r:embed="rId2"/>
          <a:stretch>
            <a:fillRect/>
          </a:stretch>
        </p:blipFill>
        <p:spPr>
          <a:xfrm>
            <a:off x="2638426" y="3429862"/>
            <a:ext cx="3764263" cy="1413102"/>
          </a:xfrm>
          <a:prstGeom prst="rect">
            <a:avLst/>
          </a:prstGeom>
          <a:ln>
            <a:solidFill>
              <a:srgbClr val="C00000"/>
            </a:solidFill>
          </a:ln>
        </p:spPr>
      </p:pic>
      <p:sp>
        <p:nvSpPr>
          <p:cNvPr id="41" name="Oval 40">
            <a:extLst>
              <a:ext uri="{FF2B5EF4-FFF2-40B4-BE49-F238E27FC236}">
                <a16:creationId xmlns:a16="http://schemas.microsoft.com/office/drawing/2014/main" id="{AA0CDB2D-5E0F-43A7-8D22-6A7443E8067B}"/>
              </a:ext>
            </a:extLst>
          </p:cNvPr>
          <p:cNvSpPr/>
          <p:nvPr/>
        </p:nvSpPr>
        <p:spPr>
          <a:xfrm>
            <a:off x="9301987"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9149376" y="4420688"/>
            <a:ext cx="357808" cy="28624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3"/>
          <a:stretch>
            <a:fillRect/>
          </a:stretch>
        </p:blipFill>
        <p:spPr>
          <a:xfrm>
            <a:off x="2638426" y="1186443"/>
            <a:ext cx="1760962" cy="761628"/>
          </a:xfrm>
          <a:prstGeom prst="rect">
            <a:avLst/>
          </a:prstGeom>
        </p:spPr>
      </p:pic>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ext uri="{D42A27DB-BD31-4B8C-83A1-F6EECF244321}">
                    <p14:modId xmlns:p14="http://schemas.microsoft.com/office/powerpoint/2010/main" val="2843660117"/>
                  </p:ext>
                </p:extLst>
              </p:nvPr>
            </p:nvGraphicFramePr>
            <p:xfrm>
              <a:off x="-9600" y="39317"/>
              <a:ext cx="2428555" cy="4694909"/>
            </p:xfrm>
            <a:graphic>
              <a:graphicData uri="http://schemas.microsoft.com/office/drawing/2017/model3d">
                <am3d:model3d r:embed="rId4">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5"/>
                  <am3d:raster rName="Office3DRenderer" rVer="16.0.8326">
                    <am3d:blip r:embed="rId6"/>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7"/>
              <a:stretch>
                <a:fillRect/>
              </a:stretch>
            </p:blipFill>
            <p:spPr>
              <a:xfrm>
                <a:off x="-9600" y="39317"/>
                <a:ext cx="2428555" cy="4694909"/>
              </a:xfrm>
              <a:prstGeom prst="rect">
                <a:avLst/>
              </a:prstGeom>
            </p:spPr>
          </p:pic>
        </mc:Fallback>
      </mc:AlternateContent>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5</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8"/>
          <a:stretch>
            <a:fillRect/>
          </a:stretch>
        </p:blipFill>
        <p:spPr>
          <a:xfrm>
            <a:off x="2638426" y="1944842"/>
            <a:ext cx="1681452" cy="466725"/>
          </a:xfrm>
          <a:prstGeom prst="rect">
            <a:avLst/>
          </a:prstGeom>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9"/>
          <a:stretch>
            <a:fillRect/>
          </a:stretch>
        </p:blipFill>
        <p:spPr>
          <a:xfrm>
            <a:off x="4303976" y="1186443"/>
            <a:ext cx="1431300" cy="1225124"/>
          </a:xfrm>
          <a:prstGeom prst="rect">
            <a:avLst/>
          </a:prstGeom>
        </p:spPr>
      </p:pic>
      <p:sp>
        <p:nvSpPr>
          <p:cNvPr id="16" name="Rectangle 15">
            <a:extLst>
              <a:ext uri="{FF2B5EF4-FFF2-40B4-BE49-F238E27FC236}">
                <a16:creationId xmlns:a16="http://schemas.microsoft.com/office/drawing/2014/main" id="{1C15E24D-5909-4048-A488-37CE2F55C1EB}"/>
              </a:ext>
            </a:extLst>
          </p:cNvPr>
          <p:cNvSpPr/>
          <p:nvPr/>
        </p:nvSpPr>
        <p:spPr>
          <a:xfrm>
            <a:off x="11449709" y="733872"/>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D0DA5794-BAAE-4D49-A82F-11398497E400}"/>
              </a:ext>
            </a:extLst>
          </p:cNvPr>
          <p:cNvSpPr/>
          <p:nvPr/>
        </p:nvSpPr>
        <p:spPr>
          <a:xfrm>
            <a:off x="2724539" y="4497361"/>
            <a:ext cx="1483567" cy="3190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20E8E784-B231-4D83-9B58-A9B04186D8E4}"/>
              </a:ext>
            </a:extLst>
          </p:cNvPr>
          <p:cNvSpPr/>
          <p:nvPr/>
        </p:nvSpPr>
        <p:spPr>
          <a:xfrm>
            <a:off x="3762446" y="4228558"/>
            <a:ext cx="357808" cy="161579"/>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10618248" y="3990911"/>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EFD22E3-9D3D-4159-8A08-9EB9C3CF0B37}"/>
              </a:ext>
            </a:extLst>
          </p:cNvPr>
          <p:cNvGrpSpPr/>
          <p:nvPr/>
        </p:nvGrpSpPr>
        <p:grpSpPr>
          <a:xfrm>
            <a:off x="2514551" y="2473107"/>
            <a:ext cx="1823989" cy="550393"/>
            <a:chOff x="2514551" y="2473107"/>
            <a:chExt cx="1823989" cy="466725"/>
          </a:xfrm>
        </p:grpSpPr>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10"/>
            <a:stretch>
              <a:fillRect/>
            </a:stretch>
          </p:blipFill>
          <p:spPr>
            <a:xfrm>
              <a:off x="2514551" y="2473107"/>
              <a:ext cx="1805327" cy="466725"/>
            </a:xfrm>
            <a:prstGeom prst="rect">
              <a:avLst/>
            </a:prstGeom>
          </p:spPr>
        </p:pic>
        <p:sp>
          <p:nvSpPr>
            <p:cNvPr id="19" name="Oval 18">
              <a:extLst>
                <a:ext uri="{FF2B5EF4-FFF2-40B4-BE49-F238E27FC236}">
                  <a16:creationId xmlns:a16="http://schemas.microsoft.com/office/drawing/2014/main" id="{3D44533E-160E-4498-9D4D-503041DAB033}"/>
                </a:ext>
              </a:extLst>
            </p:cNvPr>
            <p:cNvSpPr/>
            <p:nvPr/>
          </p:nvSpPr>
          <p:spPr>
            <a:xfrm>
              <a:off x="3396345" y="2501100"/>
              <a:ext cx="942195" cy="372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Oval 39">
            <a:extLst>
              <a:ext uri="{FF2B5EF4-FFF2-40B4-BE49-F238E27FC236}">
                <a16:creationId xmlns:a16="http://schemas.microsoft.com/office/drawing/2014/main" id="{6A9DB163-A140-4543-A79F-C9C432C6C86F}"/>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C33EF17F-DC50-4D70-9BFD-C008D362D2FA}"/>
              </a:ext>
            </a:extLst>
          </p:cNvPr>
          <p:cNvPicPr>
            <a:picLocks noChangeAspect="1"/>
          </p:cNvPicPr>
          <p:nvPr/>
        </p:nvPicPr>
        <p:blipFill>
          <a:blip r:embed="rId11"/>
          <a:stretch>
            <a:fillRect/>
          </a:stretch>
        </p:blipFill>
        <p:spPr>
          <a:xfrm>
            <a:off x="7363998" y="3745919"/>
            <a:ext cx="2153233" cy="910427"/>
          </a:xfrm>
          <a:prstGeom prst="rect">
            <a:avLst/>
          </a:prstGeom>
        </p:spPr>
      </p:pic>
      <p:sp>
        <p:nvSpPr>
          <p:cNvPr id="48" name="Rectangle 47">
            <a:extLst>
              <a:ext uri="{FF2B5EF4-FFF2-40B4-BE49-F238E27FC236}">
                <a16:creationId xmlns:a16="http://schemas.microsoft.com/office/drawing/2014/main" id="{DF3A69E2-077F-41F8-A95C-E20927B0E39B}"/>
              </a:ext>
            </a:extLst>
          </p:cNvPr>
          <p:cNvSpPr/>
          <p:nvPr/>
        </p:nvSpPr>
        <p:spPr>
          <a:xfrm>
            <a:off x="9277435" y="1186443"/>
            <a:ext cx="2882531" cy="1215251"/>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50">
                <a:solidFill>
                  <a:schemeClr val="accent5">
                    <a:lumMod val="75000"/>
                  </a:schemeClr>
                </a:solidFill>
                <a:hlinkClick r:id="rId12"/>
              </a:rPr>
              <a:t>http://130.56.242.15/ows/geoglam?service=WMS&amp;version=1.1.1&amp;sld_version=1.1.0&amp;request=DescribeLayer&amp;layers=global%3Ac6%3Amonthly_anom_frac_cover</a:t>
            </a:r>
            <a:br>
              <a:rPr lang="en-AU" sz="1050">
                <a:solidFill>
                  <a:schemeClr val="accent5">
                    <a:lumMod val="75000"/>
                  </a:schemeClr>
                </a:solidFill>
              </a:rPr>
            </a:br>
            <a:r>
              <a:rPr lang="en-AU" sz="1600" i="1">
                <a:solidFill>
                  <a:schemeClr val="tx1"/>
                </a:solidFill>
                <a:latin typeface="Calibri" panose="020F0502020204030204" pitchFamily="34" charset="0"/>
                <a:cs typeface="Calibri" panose="020F0502020204030204" pitchFamily="34" charset="0"/>
              </a:rPr>
              <a:t>DescribeLayer:</a:t>
            </a:r>
            <a:endParaRPr lang="en-AU" sz="1050" i="1">
              <a:solidFill>
                <a:schemeClr val="tx1"/>
              </a:solidFill>
              <a:latin typeface="Calibri" panose="020F0502020204030204" pitchFamily="34" charset="0"/>
              <a:cs typeface="Calibri" panose="020F0502020204030204" pitchFamily="34" charset="0"/>
            </a:endParaRPr>
          </a:p>
          <a:p>
            <a:r>
              <a:rPr lang="en-AU" sz="900" i="1">
                <a:solidFill>
                  <a:schemeClr val="tx1"/>
                </a:solidFill>
                <a:latin typeface="Calibri" panose="020F0502020204030204" pitchFamily="34" charset="0"/>
                <a:cs typeface="Calibri" panose="020F0502020204030204" pitchFamily="34" charset="0"/>
              </a:rPr>
              <a:t>utils.ExecuteWriteTemplateFile(w, conf.Layers[idx], utils.DataDir+"/templates/WMS_DescribeLayer.tpl")</a:t>
            </a:r>
          </a:p>
        </p:txBody>
      </p:sp>
      <p:grpSp>
        <p:nvGrpSpPr>
          <p:cNvPr id="56" name="Group 55">
            <a:extLst>
              <a:ext uri="{FF2B5EF4-FFF2-40B4-BE49-F238E27FC236}">
                <a16:creationId xmlns:a16="http://schemas.microsoft.com/office/drawing/2014/main" id="{ADBDFAF9-CAA5-4B5F-A670-2EFC65E22C63}"/>
              </a:ext>
            </a:extLst>
          </p:cNvPr>
          <p:cNvGrpSpPr/>
          <p:nvPr/>
        </p:nvGrpSpPr>
        <p:grpSpPr>
          <a:xfrm>
            <a:off x="5757660" y="1186443"/>
            <a:ext cx="6367108" cy="2089564"/>
            <a:chOff x="5757660" y="1186443"/>
            <a:chExt cx="6367108" cy="2089564"/>
          </a:xfrm>
        </p:grpSpPr>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40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13"/>
              <a:stretch>
                <a:fillRect/>
              </a:stretch>
            </p:blipFill>
            <p:spPr>
              <a:xfrm>
                <a:off x="5757660" y="1186443"/>
                <a:ext cx="3463794" cy="1224000"/>
              </a:xfrm>
              <a:prstGeom prst="rect">
                <a:avLst/>
              </a:prstGeom>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55" name="Picture 54">
              <a:extLst>
                <a:ext uri="{FF2B5EF4-FFF2-40B4-BE49-F238E27FC236}">
                  <a16:creationId xmlns:a16="http://schemas.microsoft.com/office/drawing/2014/main" id="{C799D5F1-305D-466F-AB79-9CFC57E84284}"/>
                </a:ext>
              </a:extLst>
            </p:cNvPr>
            <p:cNvPicPr>
              <a:picLocks noChangeAspect="1"/>
            </p:cNvPicPr>
            <p:nvPr/>
          </p:nvPicPr>
          <p:blipFill>
            <a:blip r:embed="rId14"/>
            <a:stretch>
              <a:fillRect/>
            </a:stretch>
          </p:blipFill>
          <p:spPr>
            <a:xfrm>
              <a:off x="9304967" y="2626894"/>
              <a:ext cx="2819801" cy="649113"/>
            </a:xfrm>
            <a:prstGeom prst="rect">
              <a:avLst/>
            </a:prstGeom>
          </p:spPr>
        </p:pic>
      </p:grpSp>
      <p:grpSp>
        <p:nvGrpSpPr>
          <p:cNvPr id="54" name="Group 53">
            <a:extLst>
              <a:ext uri="{FF2B5EF4-FFF2-40B4-BE49-F238E27FC236}">
                <a16:creationId xmlns:a16="http://schemas.microsoft.com/office/drawing/2014/main" id="{29D91C76-7A03-40AA-B44B-5EF27EB94E17}"/>
              </a:ext>
            </a:extLst>
          </p:cNvPr>
          <p:cNvGrpSpPr/>
          <p:nvPr/>
        </p:nvGrpSpPr>
        <p:grpSpPr>
          <a:xfrm>
            <a:off x="6412196" y="2520869"/>
            <a:ext cx="2889791" cy="1239855"/>
            <a:chOff x="6412196" y="2520869"/>
            <a:chExt cx="2889791" cy="1239855"/>
          </a:xfrm>
        </p:grpSpPr>
        <p:sp>
          <p:nvSpPr>
            <p:cNvPr id="30" name="TextBox 29">
              <a:extLst>
                <a:ext uri="{FF2B5EF4-FFF2-40B4-BE49-F238E27FC236}">
                  <a16:creationId xmlns:a16="http://schemas.microsoft.com/office/drawing/2014/main" id="{07B21C12-E4FE-45C7-84EE-42C37FE07CFD}"/>
                </a:ext>
              </a:extLst>
            </p:cNvPr>
            <p:cNvSpPr txBox="1"/>
            <p:nvPr/>
          </p:nvSpPr>
          <p:spPr>
            <a:xfrm>
              <a:off x="6419454" y="3145171"/>
              <a:ext cx="2802000" cy="615553"/>
            </a:xfrm>
            <a:prstGeom prst="rect">
              <a:avLst/>
            </a:prstGeom>
            <a:solidFill>
              <a:srgbClr val="FBFBFB"/>
            </a:solidFill>
          </p:spPr>
          <p:txBody>
            <a:bodyPr wrap="square" rtlCol="0">
              <a:spAutoFit/>
            </a:bodyPr>
            <a:lstStyle/>
            <a:p>
              <a:r>
                <a:rPr lang="en-GB" sz="1600" i="1">
                  <a:latin typeface="Calibri" panose="020F0502020204030204" pitchFamily="34" charset="0"/>
                  <a:cs typeface="Calibri" panose="020F0502020204030204" pitchFamily="34" charset="0"/>
                </a:rPr>
                <a:t>GetCapabilities:</a:t>
              </a:r>
            </a:p>
            <a:p>
              <a:r>
                <a:rPr lang="en-US" sz="900" i="1">
                  <a:latin typeface="Calibri" panose="020F0502020204030204" pitchFamily="34" charset="0"/>
                  <a:cs typeface="Calibri" panose="020F0502020204030204" pitchFamily="34" charset="0"/>
                </a:rPr>
                <a:t>utils.ExecuteWriteTemplateFile(w, conf, utils.DataDir+"/templates/WMS_GetCapabilities.tpl")</a:t>
              </a:r>
              <a:endParaRPr lang="en-AU" sz="1600" i="1">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5A8C2809-6C20-4CFC-A446-8E10584221A9}"/>
                </a:ext>
              </a:extLst>
            </p:cNvPr>
            <p:cNvSpPr txBox="1"/>
            <p:nvPr/>
          </p:nvSpPr>
          <p:spPr>
            <a:xfrm>
              <a:off x="6412196" y="2520869"/>
              <a:ext cx="2889791" cy="577081"/>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sz="1050">
                  <a:solidFill>
                    <a:schemeClr val="accent5">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AU">
                  <a:hlinkClick r:id="rId15"/>
                </a:rPr>
                <a:t>http://130.56.242.15/ows/geoglam?service=WMS&amp;request=GetCapabilities&amp;version=1.3.0&amp;tiled=true</a:t>
              </a:r>
              <a:r>
                <a:rPr lang="en-AU"/>
                <a:t> </a:t>
              </a:r>
            </a:p>
          </p:txBody>
        </p:sp>
      </p:grpSp>
    </p:spTree>
    <p:extLst>
      <p:ext uri="{BB962C8B-B14F-4D97-AF65-F5344CB8AC3E}">
        <p14:creationId xmlns:p14="http://schemas.microsoft.com/office/powerpoint/2010/main" val="145702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4.16667E-6 7.40741E-7 L -4.16667E-6 0.05694 " pathEditMode="relative" rAng="0" ptsTypes="AA">
                                      <p:cBhvr>
                                        <p:cTn id="24" dur="2000" fill="hold"/>
                                        <p:tgtEl>
                                          <p:spTgt spid="21"/>
                                        </p:tgtEl>
                                        <p:attrNameLst>
                                          <p:attrName>ppt_x</p:attrName>
                                          <p:attrName>ppt_y</p:attrName>
                                        </p:attrNameLst>
                                      </p:cBhvr>
                                      <p:rCtr x="0" y="2847"/>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4.16667E-6 2.22222E-6 L -4.16667E-6 0.24444 " pathEditMode="relative" rAng="0" ptsTypes="AA">
                                      <p:cBhvr>
                                        <p:cTn id="33" dur="2000" fill="hold"/>
                                        <p:tgtEl>
                                          <p:spTgt spid="25"/>
                                        </p:tgtEl>
                                        <p:attrNameLst>
                                          <p:attrName>ppt_x</p:attrName>
                                          <p:attrName>ppt_y</p:attrName>
                                        </p:attrNameLst>
                                      </p:cBhvr>
                                      <p:rCtr x="0" y="12222"/>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43" presetClass="path" presetSubtype="0" accel="50000" decel="50000" fill="hold" grpId="0" nodeType="clickEffect">
                                  <p:stCondLst>
                                    <p:cond delay="0"/>
                                  </p:stCondLst>
                                  <p:childTnLst>
                                    <p:animMotion origin="layout" path="M 1.875E-6 -1.11111E-6 L 0.02903 -1.11111E-6 C 0.04206 -1.11111E-6 0.0582 -0.02731 0.0582 -0.0493 L 0.0582 -0.09861 " pathEditMode="relative" rAng="0" ptsTypes="AAAA">
                                      <p:cBhvr>
                                        <p:cTn id="52" dur="2000" fill="hold"/>
                                        <p:tgtEl>
                                          <p:spTgt spid="45"/>
                                        </p:tgtEl>
                                        <p:attrNameLst>
                                          <p:attrName>ppt_x</p:attrName>
                                          <p:attrName>ppt_y</p:attrName>
                                        </p:attrNameLst>
                                      </p:cBhvr>
                                      <p:rCtr x="2904" y="-4931"/>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0" nodeType="clickEffect">
                                  <p:stCondLst>
                                    <p:cond delay="0"/>
                                  </p:stCondLst>
                                  <p:childTnLst>
                                    <p:animMotion origin="layout" path="M -4.375E-6 -0.04769 L -4.375E-6 0.10718 " pathEditMode="relative" rAng="0" ptsTypes="AA">
                                      <p:cBhvr>
                                        <p:cTn id="61" dur="2000" fill="hold"/>
                                        <p:tgtEl>
                                          <p:spTgt spid="46"/>
                                        </p:tgtEl>
                                        <p:attrNameLst>
                                          <p:attrName>ppt_x</p:attrName>
                                          <p:attrName>ppt_y</p:attrName>
                                        </p:attrNameLst>
                                      </p:cBhvr>
                                      <p:rCtr x="0" y="7731"/>
                                    </p:animMotion>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64" presetClass="path" presetSubtype="0" accel="50000" decel="50000" fill="hold" grpId="0" nodeType="clickEffect">
                                  <p:stCondLst>
                                    <p:cond delay="0"/>
                                  </p:stCondLst>
                                  <p:childTnLst>
                                    <p:animMotion origin="layout" path="M 0.00313 2.22222E-6 L 0.00313 -0.38172 " pathEditMode="relative" rAng="0" ptsTypes="AA">
                                      <p:cBhvr>
                                        <p:cTn id="70" dur="2000" fill="hold"/>
                                        <p:tgtEl>
                                          <p:spTgt spid="41"/>
                                        </p:tgtEl>
                                        <p:attrNameLst>
                                          <p:attrName>ppt_x</p:attrName>
                                          <p:attrName>ppt_y</p:attrName>
                                        </p:attrNameLst>
                                      </p:cBhvr>
                                      <p:rCtr x="0" y="-19097"/>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4.375E-6 -4.07407E-6 L -0.20352 -4.07407E-6 " pathEditMode="relative" rAng="0" ptsTypes="AA">
                                      <p:cBhvr>
                                        <p:cTn id="79" dur="2000" fill="hold"/>
                                        <p:tgtEl>
                                          <p:spTgt spid="50"/>
                                        </p:tgtEl>
                                        <p:attrNameLst>
                                          <p:attrName>ppt_x</p:attrName>
                                          <p:attrName>ppt_y</p:attrName>
                                        </p:attrNameLst>
                                      </p:cBhvr>
                                      <p:rCtr x="-10182"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0" nodeType="clickEffect">
                                  <p:stCondLst>
                                    <p:cond delay="0"/>
                                  </p:stCondLst>
                                  <p:childTnLst>
                                    <p:animMotion origin="layout" path="M 0.02812 0.18981 L 0.02812 0.40347 " pathEditMode="relative" rAng="0" ptsTypes="AA">
                                      <p:cBhvr>
                                        <p:cTn id="88" dur="2000" fill="hold"/>
                                        <p:tgtEl>
                                          <p:spTgt spid="42"/>
                                        </p:tgtEl>
                                        <p:attrNameLst>
                                          <p:attrName>ppt_x</p:attrName>
                                          <p:attrName>ppt_y</p:attrName>
                                        </p:attrNameLst>
                                      </p:cBhvr>
                                      <p:rCtr x="0" y="10671"/>
                                    </p:animMotion>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8" grpId="0" animBg="1"/>
      <p:bldP spid="42" grpId="0" animBg="1"/>
      <p:bldP spid="50" grpId="0" animBg="1"/>
      <p:bldP spid="45" grpId="0" animBg="1"/>
      <p:bldP spid="41" grpId="0" animBg="1"/>
      <p:bldP spid="25" grpId="0" animBg="1"/>
      <p:bldP spid="14" grpId="0" animBg="1"/>
      <p:bldP spid="21" grpId="0" animBg="1"/>
      <p:bldP spid="26" grpId="0" animBg="1"/>
      <p:bldP spid="36" grpId="0" animBg="1"/>
      <p:bldP spid="34" grpId="0" animBg="1"/>
      <p:bldP spid="48" grpId="0" animBg="1"/>
    </p:bld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1770</TotalTime>
  <Words>1302</Words>
  <Application>Microsoft Office PowerPoint</Application>
  <PresentationFormat>Widescreen</PresentationFormat>
  <Paragraphs>70</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Tw Cen MT</vt:lpstr>
      <vt:lpstr>Droplet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120</cp:revision>
  <dcterms:created xsi:type="dcterms:W3CDTF">2018-12-07T07:28:57Z</dcterms:created>
  <dcterms:modified xsi:type="dcterms:W3CDTF">2018-12-09T01:19:05Z</dcterms:modified>
</cp:coreProperties>
</file>